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4" r:id="rId2"/>
    <p:sldId id="256" r:id="rId3"/>
    <p:sldId id="263" r:id="rId4"/>
    <p:sldId id="284" r:id="rId5"/>
    <p:sldId id="257" r:id="rId6"/>
    <p:sldId id="258" r:id="rId7"/>
    <p:sldId id="265" r:id="rId8"/>
    <p:sldId id="259" r:id="rId9"/>
    <p:sldId id="281" r:id="rId10"/>
    <p:sldId id="261" r:id="rId11"/>
    <p:sldId id="262" r:id="rId12"/>
    <p:sldId id="280" r:id="rId13"/>
    <p:sldId id="266" r:id="rId14"/>
    <p:sldId id="267" r:id="rId15"/>
    <p:sldId id="268" r:id="rId16"/>
    <p:sldId id="283" r:id="rId17"/>
    <p:sldId id="270" r:id="rId18"/>
    <p:sldId id="271" r:id="rId19"/>
    <p:sldId id="272" r:id="rId20"/>
    <p:sldId id="273" r:id="rId21"/>
    <p:sldId id="274" r:id="rId22"/>
    <p:sldId id="275" r:id="rId23"/>
    <p:sldId id="277" r:id="rId24"/>
    <p:sldId id="278" r:id="rId25"/>
    <p:sldId id="279" r:id="rId26"/>
    <p:sldId id="282"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FB04FC1-9542-461B-A695-BDB94CC4EDA1}">
          <p14:sldIdLst>
            <p14:sldId id="264"/>
            <p14:sldId id="256"/>
            <p14:sldId id="263"/>
            <p14:sldId id="284"/>
            <p14:sldId id="257"/>
            <p14:sldId id="258"/>
            <p14:sldId id="265"/>
            <p14:sldId id="259"/>
            <p14:sldId id="281"/>
            <p14:sldId id="261"/>
            <p14:sldId id="262"/>
            <p14:sldId id="280"/>
            <p14:sldId id="266"/>
            <p14:sldId id="267"/>
            <p14:sldId id="268"/>
            <p14:sldId id="283"/>
            <p14:sldId id="270"/>
            <p14:sldId id="271"/>
            <p14:sldId id="272"/>
            <p14:sldId id="273"/>
            <p14:sldId id="274"/>
            <p14:sldId id="275"/>
            <p14:sldId id="277"/>
            <p14:sldId id="278"/>
            <p14:sldId id="279"/>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8" autoAdjust="0"/>
    <p:restoredTop sz="94660"/>
  </p:normalViewPr>
  <p:slideViewPr>
    <p:cSldViewPr snapToGrid="0">
      <p:cViewPr varScale="1">
        <p:scale>
          <a:sx n="85" d="100"/>
          <a:sy n="85" d="100"/>
        </p:scale>
        <p:origin x="427"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3A1C593-65D0-4073-BCC9-577B9352EA97}" type="datetimeFigureOut">
              <a:rPr lang="en-US" smtClean="0"/>
              <a:t>3/31/2022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3/31/2022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3/31/2022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3A1C593-65D0-4073-BCC9-577B9352EA97}" type="datetimeFigureOut">
              <a:rPr lang="en-US" smtClean="0"/>
              <a:t>3/31/2022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A1C593-65D0-4073-BCC9-577B9352EA97}" type="datetimeFigureOut">
              <a:rPr lang="en-US" smtClean="0"/>
              <a:t>3/31/2022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3A1C593-65D0-4073-BCC9-577B9352EA97}" type="datetimeFigureOut">
              <a:rPr lang="en-US" smtClean="0"/>
              <a:t>3/31/2022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3A1C593-65D0-4073-BCC9-577B9352EA97}" type="datetimeFigureOut">
              <a:rPr lang="en-US" smtClean="0"/>
              <a:t>3/31/2022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3A1C593-65D0-4073-BCC9-577B9352EA97}" type="datetimeFigureOut">
              <a:rPr lang="en-US" smtClean="0"/>
              <a:t>3/31/2022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t>3/31/2022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3/31/2022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3A1C593-65D0-4073-BCC9-577B9352EA97}" type="datetimeFigureOut">
              <a:rPr lang="en-US" smtClean="0"/>
              <a:t>3/31/2022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t>3/31/2022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85775"/>
            <a:ext cx="10515600" cy="5691505"/>
          </a:xfrm>
        </p:spPr>
        <p:txBody>
          <a:bodyPr>
            <a:normAutofit/>
          </a:bodyPr>
          <a:lstStyle/>
          <a:p>
            <a:pPr marL="0" lvl="0" indent="0" algn="ctr" rtl="0">
              <a:spcBef>
                <a:spcPts val="480"/>
              </a:spcBef>
              <a:spcAft>
                <a:spcPts val="0"/>
              </a:spcAft>
              <a:buNone/>
            </a:pPr>
            <a:r>
              <a:rPr lang="en-US" sz="2000">
                <a:solidFill>
                  <a:srgbClr val="222222"/>
                </a:solidFill>
                <a:latin typeface="Book Antiqua" panose="02040602050305030304"/>
                <a:ea typeface="Book Antiqua" panose="02040602050305030304"/>
                <a:cs typeface="Book Antiqua" panose="02040602050305030304"/>
                <a:sym typeface="Book Antiqua" panose="02040602050305030304"/>
              </a:rPr>
              <a:t>“Major Project” </a:t>
            </a:r>
            <a:endParaRPr sz="2000">
              <a:solidFill>
                <a:schemeClr val="dk1"/>
              </a:solidFill>
            </a:endParaRPr>
          </a:p>
          <a:p>
            <a:pPr marL="0" lvl="0" indent="0" algn="ctr" rtl="0">
              <a:spcBef>
                <a:spcPts val="480"/>
              </a:spcBef>
              <a:spcAft>
                <a:spcPts val="0"/>
              </a:spcAft>
              <a:buNone/>
            </a:pPr>
            <a:r>
              <a:rPr lang="en-US" sz="2000">
                <a:solidFill>
                  <a:srgbClr val="222222"/>
                </a:solidFill>
                <a:latin typeface="Book Antiqua" panose="02040602050305030304"/>
                <a:ea typeface="Book Antiqua" panose="02040602050305030304"/>
                <a:cs typeface="Book Antiqua" panose="02040602050305030304"/>
                <a:sym typeface="Book Antiqua" panose="02040602050305030304"/>
              </a:rPr>
              <a:t> 2016</a:t>
            </a:r>
            <a:endParaRPr sz="2000">
              <a:solidFill>
                <a:schemeClr val="dk1"/>
              </a:solidFill>
            </a:endParaRPr>
          </a:p>
          <a:p>
            <a:pPr marL="0" lvl="0" indent="0" algn="ctr" rtl="0">
              <a:spcBef>
                <a:spcPts val="240"/>
              </a:spcBef>
              <a:spcAft>
                <a:spcPts val="0"/>
              </a:spcAft>
              <a:buNone/>
            </a:pPr>
            <a:endParaRPr sz="2000" i="1" u="sng">
              <a:solidFill>
                <a:srgbClr val="222222"/>
              </a:solidFill>
              <a:latin typeface="Book Antiqua" panose="02040602050305030304"/>
              <a:ea typeface="Book Antiqua" panose="02040602050305030304"/>
              <a:cs typeface="Book Antiqua" panose="02040602050305030304"/>
              <a:sym typeface="Book Antiqua" panose="02040602050305030304"/>
            </a:endParaRPr>
          </a:p>
          <a:p>
            <a:pPr marL="0" lvl="0" indent="0" algn="ctr" rtl="0">
              <a:spcBef>
                <a:spcPts val="360"/>
              </a:spcBef>
              <a:spcAft>
                <a:spcPts val="0"/>
              </a:spcAft>
              <a:buNone/>
            </a:pPr>
            <a:r>
              <a:rPr lang="en-US" sz="2000" b="1" i="1">
                <a:solidFill>
                  <a:schemeClr val="dk1"/>
                </a:solidFill>
                <a:latin typeface="Book Antiqua" panose="02040602050305030304"/>
                <a:ea typeface="Book Antiqua" panose="02040602050305030304"/>
                <a:cs typeface="Book Antiqua" panose="02040602050305030304"/>
                <a:sym typeface="Book Antiqua" panose="02040602050305030304"/>
              </a:rPr>
              <a:t>Submitted as part of Major Project. </a:t>
            </a:r>
            <a:endParaRPr sz="2000">
              <a:solidFill>
                <a:schemeClr val="dk1"/>
              </a:solidFill>
            </a:endParaRPr>
          </a:p>
          <a:p>
            <a:pPr marL="0" lvl="0" indent="0" algn="ctr" rtl="0">
              <a:spcBef>
                <a:spcPts val="320"/>
              </a:spcBef>
              <a:spcAft>
                <a:spcPts val="0"/>
              </a:spcAft>
              <a:buNone/>
            </a:pPr>
            <a:r>
              <a:rPr lang="en-US" sz="2000" b="1">
                <a:solidFill>
                  <a:schemeClr val="dk1"/>
                </a:solidFill>
                <a:latin typeface="Book Antiqua" panose="02040602050305030304"/>
                <a:ea typeface="Book Antiqua" panose="02040602050305030304"/>
                <a:cs typeface="Book Antiqua" panose="02040602050305030304"/>
                <a:sym typeface="Book Antiqua" panose="02040602050305030304"/>
              </a:rPr>
              <a:t>VENKAT KARANAM (S160082)</a:t>
            </a:r>
          </a:p>
          <a:p>
            <a:pPr marL="0" lvl="0" indent="0" algn="ctr" rtl="0">
              <a:spcBef>
                <a:spcPts val="320"/>
              </a:spcBef>
              <a:spcAft>
                <a:spcPts val="0"/>
              </a:spcAft>
              <a:buNone/>
            </a:pPr>
            <a:r>
              <a:rPr lang="en-US" sz="2000" b="1">
                <a:solidFill>
                  <a:schemeClr val="dk1"/>
                </a:solidFill>
                <a:latin typeface="Book Antiqua" panose="02040602050305030304"/>
                <a:ea typeface="Book Antiqua" panose="02040602050305030304"/>
                <a:cs typeface="Book Antiqua" panose="02040602050305030304"/>
                <a:sym typeface="Book Antiqua" panose="02040602050305030304"/>
              </a:rPr>
              <a:t>REHMATH BANU (S160281)</a:t>
            </a:r>
            <a:endParaRPr sz="2000">
              <a:solidFill>
                <a:schemeClr val="dk1"/>
              </a:solidFill>
            </a:endParaRPr>
          </a:p>
          <a:p>
            <a:pPr marL="0" lvl="0" indent="0" algn="ctr" rtl="0">
              <a:spcBef>
                <a:spcPts val="320"/>
              </a:spcBef>
              <a:spcAft>
                <a:spcPts val="0"/>
              </a:spcAft>
              <a:buNone/>
            </a:pPr>
            <a:r>
              <a:rPr lang="en-US" sz="2000" b="1">
                <a:solidFill>
                  <a:schemeClr val="dk1"/>
                </a:solidFill>
                <a:latin typeface="Book Antiqua" panose="02040602050305030304"/>
                <a:ea typeface="Book Antiqua" panose="02040602050305030304"/>
                <a:cs typeface="Book Antiqua" panose="02040602050305030304"/>
                <a:sym typeface="Book Antiqua" panose="02040602050305030304"/>
              </a:rPr>
              <a:t>DEVI SRINIVAS VASAMSETTI(S160447)</a:t>
            </a:r>
            <a:endParaRPr sz="2000">
              <a:solidFill>
                <a:schemeClr val="dk1"/>
              </a:solidFill>
            </a:endParaRPr>
          </a:p>
          <a:p>
            <a:pPr marL="0" lvl="0" indent="0" algn="ctr" rtl="0">
              <a:spcBef>
                <a:spcPts val="320"/>
              </a:spcBef>
              <a:spcAft>
                <a:spcPts val="0"/>
              </a:spcAft>
              <a:buNone/>
            </a:pPr>
            <a:r>
              <a:rPr lang="en-US" sz="2000" b="1">
                <a:solidFill>
                  <a:schemeClr val="dk1"/>
                </a:solidFill>
                <a:latin typeface="Book Antiqua" panose="02040602050305030304"/>
                <a:ea typeface="Book Antiqua" panose="02040602050305030304"/>
                <a:cs typeface="Book Antiqua" panose="02040602050305030304"/>
                <a:sym typeface="Book Antiqua" panose="02040602050305030304"/>
              </a:rPr>
              <a:t>SRINIDHI NASIMSETTI (S160750)</a:t>
            </a:r>
            <a:endParaRPr sz="2000">
              <a:solidFill>
                <a:schemeClr val="dk1"/>
              </a:solidFill>
            </a:endParaRPr>
          </a:p>
          <a:p>
            <a:pPr marL="0" lvl="0" indent="0" algn="ctr" rtl="0">
              <a:spcBef>
                <a:spcPts val="320"/>
              </a:spcBef>
              <a:spcAft>
                <a:spcPts val="0"/>
              </a:spcAft>
              <a:buNone/>
            </a:pPr>
            <a:endParaRPr sz="2000">
              <a:solidFill>
                <a:schemeClr val="dk1"/>
              </a:solidFill>
            </a:endParaRPr>
          </a:p>
          <a:p>
            <a:pPr marL="0" lvl="0" indent="0" algn="l" rtl="0">
              <a:spcBef>
                <a:spcPts val="320"/>
              </a:spcBef>
              <a:spcAft>
                <a:spcPts val="0"/>
              </a:spcAft>
              <a:buNone/>
            </a:pPr>
            <a:r>
              <a:rPr lang="en-US" sz="2000" b="1">
                <a:solidFill>
                  <a:schemeClr val="dk1"/>
                </a:solidFill>
                <a:latin typeface="Book Antiqua" panose="02040602050305030304"/>
                <a:ea typeface="Book Antiqua" panose="02040602050305030304"/>
                <a:cs typeface="Book Antiqua" panose="02040602050305030304"/>
                <a:sym typeface="Book Antiqua" panose="02040602050305030304"/>
              </a:rPr>
              <a:t>	</a:t>
            </a:r>
            <a:endParaRPr sz="2000" b="1">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lvl="0" indent="0" algn="ctr" rtl="0">
              <a:spcBef>
                <a:spcPts val="280"/>
              </a:spcBef>
              <a:spcAft>
                <a:spcPts val="0"/>
              </a:spcAft>
              <a:buNone/>
            </a:pPr>
            <a:r>
              <a:rPr lang="en-US" sz="2000">
                <a:solidFill>
                  <a:srgbClr val="202124"/>
                </a:solidFill>
                <a:latin typeface="Book Antiqua" panose="02040602050305030304"/>
                <a:ea typeface="Book Antiqua" panose="02040602050305030304"/>
                <a:cs typeface="Book Antiqua" panose="02040602050305030304"/>
                <a:sym typeface="Book Antiqua" panose="02040602050305030304"/>
              </a:rPr>
              <a:t>Under the Supervision of:</a:t>
            </a:r>
            <a:endParaRPr sz="2000">
              <a:solidFill>
                <a:schemeClr val="dk1"/>
              </a:solidFill>
            </a:endParaRPr>
          </a:p>
          <a:p>
            <a:pPr marL="0" lvl="0" indent="0" algn="ctr" rtl="0">
              <a:spcBef>
                <a:spcPts val="400"/>
              </a:spcBef>
              <a:spcAft>
                <a:spcPts val="0"/>
              </a:spcAft>
              <a:buNone/>
            </a:pPr>
            <a:r>
              <a:rPr lang="en-US" sz="2000" b="1">
                <a:solidFill>
                  <a:schemeClr val="dk1"/>
                </a:solidFill>
                <a:latin typeface="Book Antiqua" panose="02040602050305030304"/>
                <a:ea typeface="Book Antiqua" panose="02040602050305030304"/>
                <a:cs typeface="Book Antiqua" panose="02040602050305030304"/>
                <a:sym typeface="Book Antiqua" panose="02040602050305030304"/>
              </a:rPr>
              <a:t>Mr CH SATISH KUMAR</a:t>
            </a:r>
            <a:endParaRPr sz="2000" b="1">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lvl="0" indent="0" algn="ctr" rtl="0">
              <a:spcBef>
                <a:spcPts val="400"/>
              </a:spcBef>
              <a:spcAft>
                <a:spcPts val="0"/>
              </a:spcAft>
              <a:buNone/>
            </a:pP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Assistant Professor</a:t>
            </a:r>
            <a:endParaRPr sz="2000">
              <a:solidFill>
                <a:schemeClr val="dk1"/>
              </a:solidFill>
              <a:latin typeface="Book Antiqua" panose="02040602050305030304"/>
              <a:ea typeface="Book Antiqua" panose="02040602050305030304"/>
              <a:cs typeface="Book Antiqua" panose="02040602050305030304"/>
              <a:sym typeface="Book Antiqua" panose="02040602050305030304"/>
            </a:endParaRPr>
          </a:p>
          <a:p>
            <a:pPr marL="0" lvl="0" indent="0" algn="ctr" rtl="0">
              <a:spcBef>
                <a:spcPts val="240"/>
              </a:spcBef>
              <a:spcAft>
                <a:spcPts val="0"/>
              </a:spcAft>
              <a:buNone/>
            </a:pP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Department of Computer Science and Engineering</a:t>
            </a:r>
            <a:endParaRPr sz="2000">
              <a:solidFill>
                <a:schemeClr val="dk1"/>
              </a:solidFill>
            </a:endParaRPr>
          </a:p>
          <a:p>
            <a:pPr marL="0" lvl="0" indent="0" algn="ctr" rtl="0">
              <a:spcBef>
                <a:spcPts val="240"/>
              </a:spcBef>
              <a:spcAft>
                <a:spcPts val="0"/>
              </a:spcAft>
              <a:buNone/>
            </a:pP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Rajiv Gandhi University of Knowledge Technologies</a:t>
            </a:r>
            <a:endParaRPr sz="2000">
              <a:solidFill>
                <a:schemeClr val="dk1"/>
              </a:solidFill>
            </a:endParaRPr>
          </a:p>
          <a:p>
            <a:pPr marL="0" lvl="0" indent="0" algn="ctr" rtl="0">
              <a:spcBef>
                <a:spcPts val="240"/>
              </a:spcBef>
              <a:spcAft>
                <a:spcPts val="0"/>
              </a:spcAft>
              <a:buNone/>
            </a:pPr>
            <a:r>
              <a:rPr lang="en-US" sz="2000">
                <a:solidFill>
                  <a:schemeClr val="dk1"/>
                </a:solidFill>
                <a:latin typeface="Book Antiqua" panose="02040602050305030304"/>
                <a:ea typeface="Book Antiqua" panose="02040602050305030304"/>
                <a:cs typeface="Book Antiqua" panose="02040602050305030304"/>
                <a:sym typeface="Book Antiqua" panose="02040602050305030304"/>
              </a:rPr>
              <a:t>Srikakulam – 532402</a:t>
            </a:r>
            <a:endParaRPr sz="2000">
              <a:solidFill>
                <a:schemeClr val="dk1"/>
              </a:solidFill>
            </a:endParaRPr>
          </a:p>
          <a:p>
            <a:pPr marL="0" indent="0">
              <a:buNone/>
            </a:pPr>
            <a:endParaRPr lang="en-US" sz="20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174426"/>
          </a:xfrm>
        </p:spPr>
        <p:txBody>
          <a:bodyPr/>
          <a:lstStyle/>
          <a:p>
            <a:r>
              <a:rPr lang="en-US" b="1" dirty="0">
                <a:latin typeface="Times New Roman" panose="02020603050405020304" charset="0"/>
                <a:cs typeface="Times New Roman" panose="02020603050405020304" charset="0"/>
              </a:rPr>
              <a:t>Feedback </a:t>
            </a:r>
          </a:p>
        </p:txBody>
      </p:sp>
      <p:sp>
        <p:nvSpPr>
          <p:cNvPr id="3" name="Content Placeholder 2"/>
          <p:cNvSpPr>
            <a:spLocks noGrp="1"/>
          </p:cNvSpPr>
          <p:nvPr>
            <p:ph idx="1"/>
          </p:nvPr>
        </p:nvSpPr>
        <p:spPr>
          <a:xfrm>
            <a:off x="838200" y="1825625"/>
            <a:ext cx="10515600" cy="4593836"/>
          </a:xfrm>
        </p:spPr>
        <p:txBody>
          <a:bodyPr>
            <a:normAutofit/>
          </a:bodyPr>
          <a:lstStyle/>
          <a:p>
            <a:pPr marL="0" indent="0">
              <a:buNone/>
            </a:pPr>
            <a:r>
              <a:rPr lang="en-US" dirty="0">
                <a:latin typeface="Times New Roman" panose="02020603050405020304" charset="0"/>
                <a:cs typeface="Times New Roman" panose="02020603050405020304" charset="0"/>
              </a:rPr>
              <a:t>1.  For every meal a random 5 students would be asked to give feedback, which helps in knowing how that particular meal was.</a:t>
            </a:r>
          </a:p>
          <a:p>
            <a:pPr marL="0" indent="0">
              <a:buNone/>
            </a:pPr>
            <a:r>
              <a:rPr lang="en-US" dirty="0">
                <a:latin typeface="Times New Roman" panose="02020603050405020304" charset="0"/>
                <a:cs typeface="Times New Roman" panose="02020603050405020304" charset="0"/>
              </a:rPr>
              <a:t>2.A weekly/monthly feedback should be submitted by each student.</a:t>
            </a:r>
          </a:p>
          <a:p>
            <a:pPr marL="0" indent="0">
              <a:buNone/>
            </a:pPr>
            <a:endParaRPr lang="en-US" dirty="0">
              <a:latin typeface="Times New Roman" panose="02020603050405020304" charset="0"/>
              <a:cs typeface="Times New Roman" panose="02020603050405020304" charset="0"/>
            </a:endParaRPr>
          </a:p>
          <a:p>
            <a:pPr marL="0" indent="0">
              <a:buNone/>
            </a:pPr>
            <a:r>
              <a:rPr lang="en-US" sz="4400" b="1" dirty="0">
                <a:latin typeface="Times New Roman" panose="02020603050405020304" charset="0"/>
                <a:cs typeface="Times New Roman" panose="02020603050405020304" charset="0"/>
              </a:rPr>
              <a:t>Complaints</a:t>
            </a:r>
          </a:p>
          <a:p>
            <a:pPr marL="514350" indent="-514350">
              <a:buAutoNum type="arabicPeriod"/>
            </a:pPr>
            <a:r>
              <a:rPr lang="en-US" dirty="0">
                <a:latin typeface="Times New Roman" panose="02020603050405020304" charset="0"/>
                <a:cs typeface="Times New Roman" panose="02020603050405020304" charset="0"/>
              </a:rPr>
              <a:t>Students can post complaints regarding mess infrastructure or food.</a:t>
            </a:r>
          </a:p>
          <a:p>
            <a:pPr marL="514350" indent="-514350">
              <a:buAutoNum type="arabicPeriod"/>
            </a:pPr>
            <a:r>
              <a:rPr lang="en-US" dirty="0">
                <a:latin typeface="Times New Roman" panose="02020603050405020304" charset="0"/>
                <a:cs typeface="Times New Roman" panose="02020603050405020304" charset="0"/>
              </a:rPr>
              <a:t>These complaints can be posted in two ways, through instance snapshot from the phone and through text.</a:t>
            </a:r>
          </a:p>
          <a:p>
            <a:pPr marL="0" indent="0">
              <a:buNone/>
            </a:pPr>
            <a:endParaRPr lang="en-US" sz="4400" b="1" dirty="0">
              <a:latin typeface="Times New Roman" panose="02020603050405020304" charset="0"/>
              <a:cs typeface="Times New Roman" panose="0202060305040502030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latin typeface="Times New Roman" panose="02020603050405020304" charset="0"/>
                <a:cs typeface="Times New Roman" panose="02020603050405020304" charset="0"/>
              </a:rPr>
              <a:t>Prototype </a:t>
            </a:r>
          </a:p>
        </p:txBody>
      </p:sp>
      <p:sp>
        <p:nvSpPr>
          <p:cNvPr id="3" name="Content Placeholder 2"/>
          <p:cNvSpPr>
            <a:spLocks noGrp="1"/>
          </p:cNvSpPr>
          <p:nvPr>
            <p:ph idx="1"/>
          </p:nvPr>
        </p:nvSpPr>
        <p:spPr/>
        <p:txBody>
          <a:bodyPr/>
          <a:lstStyle/>
          <a:p>
            <a:r>
              <a:rPr lang="en-US" dirty="0">
                <a:latin typeface="Times New Roman" panose="02020603050405020304" charset="0"/>
                <a:cs typeface="Times New Roman" panose="02020603050405020304" charset="0"/>
              </a:rPr>
              <a:t>Application Prototype</a:t>
            </a:r>
          </a:p>
          <a:p>
            <a:r>
              <a:rPr lang="en-US" dirty="0">
                <a:latin typeface="Times New Roman" panose="02020603050405020304" charset="0"/>
                <a:cs typeface="Times New Roman" panose="02020603050405020304" charset="0"/>
              </a:rPr>
              <a:t>Website Prototype</a:t>
            </a:r>
          </a:p>
          <a:p>
            <a:pPr marL="0" indent="0">
              <a:buNone/>
            </a:pPr>
            <a:endParaRPr lang="en-US" dirty="0">
              <a:latin typeface="Times New Roman" panose="02020603050405020304" charset="0"/>
              <a:cs typeface="Times New Roman" panose="02020603050405020304" charset="0"/>
            </a:endParaRPr>
          </a:p>
          <a:p>
            <a:r>
              <a:rPr lang="en-US" b="1" dirty="0">
                <a:latin typeface="Times New Roman" panose="02020603050405020304" charset="0"/>
                <a:cs typeface="Times New Roman" panose="02020603050405020304" charset="0"/>
              </a:rPr>
              <a:t>Real time Application</a:t>
            </a:r>
          </a:p>
          <a:p>
            <a:pPr marL="0" indent="0">
              <a:buNone/>
            </a:pPr>
            <a:endParaRPr lang="en-US" b="1" dirty="0">
              <a:latin typeface="Times New Roman" panose="02020603050405020304" charset="0"/>
              <a:cs typeface="Times New Roman" panose="02020603050405020304" charset="0"/>
            </a:endParaRPr>
          </a:p>
        </p:txBody>
      </p:sp>
      <p:sp>
        <p:nvSpPr>
          <p:cNvPr id="4" name="Text Box 3"/>
          <p:cNvSpPr txBox="1"/>
          <p:nvPr/>
        </p:nvSpPr>
        <p:spPr>
          <a:xfrm>
            <a:off x="4906010" y="2853055"/>
            <a:ext cx="309880" cy="368300"/>
          </a:xfrm>
          <a:prstGeom prst="rect">
            <a:avLst/>
          </a:prstGeom>
          <a:noFill/>
        </p:spPr>
        <p:txBody>
          <a:bodyPr wrap="none" rtlCol="0">
            <a:spAutoFit/>
          </a:bodyPr>
          <a:lstStyle/>
          <a:p>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A4FFB-ED0A-478B-ACF4-A10353E2FF35}"/>
              </a:ext>
            </a:extLst>
          </p:cNvPr>
          <p:cNvSpPr>
            <a:spLocks noGrp="1"/>
          </p:cNvSpPr>
          <p:nvPr>
            <p:ph type="title"/>
          </p:nvPr>
        </p:nvSpPr>
        <p:spPr>
          <a:xfrm>
            <a:off x="49607" y="14155"/>
            <a:ext cx="2744755" cy="448246"/>
          </a:xfrm>
        </p:spPr>
        <p:txBody>
          <a:bodyPr>
            <a:normAutofit/>
          </a:bodyPr>
          <a:lstStyle/>
          <a:p>
            <a:r>
              <a:rPr lang="en-IN" sz="2500" b="1" dirty="0">
                <a:latin typeface="+mn-lt"/>
              </a:rPr>
              <a:t>Website Prototype</a:t>
            </a:r>
          </a:p>
        </p:txBody>
      </p:sp>
      <p:pic>
        <p:nvPicPr>
          <p:cNvPr id="5" name="Content Placeholder 4">
            <a:extLst>
              <a:ext uri="{FF2B5EF4-FFF2-40B4-BE49-F238E27FC236}">
                <a16:creationId xmlns:a16="http://schemas.microsoft.com/office/drawing/2014/main" id="{92BAFD40-9933-4B9A-941F-4187B24F1D6B}"/>
              </a:ext>
            </a:extLst>
          </p:cNvPr>
          <p:cNvPicPr>
            <a:picLocks noGrp="1" noChangeAspect="1"/>
          </p:cNvPicPr>
          <p:nvPr>
            <p:ph idx="1"/>
          </p:nvPr>
        </p:nvPicPr>
        <p:blipFill>
          <a:blip r:embed="rId2"/>
          <a:stretch>
            <a:fillRect/>
          </a:stretch>
        </p:blipFill>
        <p:spPr>
          <a:xfrm>
            <a:off x="1138335" y="456501"/>
            <a:ext cx="9631680" cy="6255497"/>
          </a:xfrm>
          <a:ln w="28575">
            <a:solidFill>
              <a:srgbClr val="0070C0"/>
            </a:solidFill>
          </a:ln>
        </p:spPr>
      </p:pic>
      <p:sp>
        <p:nvSpPr>
          <p:cNvPr id="6" name="Title 1">
            <a:extLst>
              <a:ext uri="{FF2B5EF4-FFF2-40B4-BE49-F238E27FC236}">
                <a16:creationId xmlns:a16="http://schemas.microsoft.com/office/drawing/2014/main" id="{5726AA2F-DD0A-40DB-9B6F-E81EA826CDC0}"/>
              </a:ext>
            </a:extLst>
          </p:cNvPr>
          <p:cNvSpPr txBox="1">
            <a:spLocks/>
          </p:cNvSpPr>
          <p:nvPr/>
        </p:nvSpPr>
        <p:spPr>
          <a:xfrm>
            <a:off x="4265237" y="-29692"/>
            <a:ext cx="3377876" cy="596900"/>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Mess Administration Portal</a:t>
            </a:r>
          </a:p>
        </p:txBody>
      </p:sp>
    </p:spTree>
    <p:extLst>
      <p:ext uri="{BB962C8B-B14F-4D97-AF65-F5344CB8AC3E}">
        <p14:creationId xmlns:p14="http://schemas.microsoft.com/office/powerpoint/2010/main" val="38019405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4407061" y="0"/>
            <a:ext cx="3377876" cy="5969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200" b="1" dirty="0"/>
              <a:t>Update Menu Page</a:t>
            </a:r>
          </a:p>
        </p:txBody>
      </p:sp>
      <p:pic>
        <p:nvPicPr>
          <p:cNvPr id="5" name="Content Placeholder 4">
            <a:extLst>
              <a:ext uri="{FF2B5EF4-FFF2-40B4-BE49-F238E27FC236}">
                <a16:creationId xmlns:a16="http://schemas.microsoft.com/office/drawing/2014/main" id="{684A4B0E-C570-4026-A99B-417F9AC4B9B8}"/>
              </a:ext>
            </a:extLst>
          </p:cNvPr>
          <p:cNvPicPr>
            <a:picLocks noGrp="1" noChangeAspect="1"/>
          </p:cNvPicPr>
          <p:nvPr>
            <p:ph idx="1"/>
          </p:nvPr>
        </p:nvPicPr>
        <p:blipFill rotWithShape="1">
          <a:blip r:embed="rId2"/>
          <a:srcRect b="6301"/>
          <a:stretch/>
        </p:blipFill>
        <p:spPr>
          <a:xfrm>
            <a:off x="1082022" y="596901"/>
            <a:ext cx="10027953" cy="6102480"/>
          </a:xfrm>
          <a:ln w="28575">
            <a:solidFill>
              <a:srgbClr val="0070C0"/>
            </a:solidFill>
          </a:ln>
        </p:spPr>
      </p:pic>
    </p:spTree>
    <p:extLst>
      <p:ext uri="{BB962C8B-B14F-4D97-AF65-F5344CB8AC3E}">
        <p14:creationId xmlns:p14="http://schemas.microsoft.com/office/powerpoint/2010/main" val="14793005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536765" y="3130550"/>
            <a:ext cx="3377876" cy="5969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Attendance View Page</a:t>
            </a:r>
          </a:p>
        </p:txBody>
      </p:sp>
      <p:pic>
        <p:nvPicPr>
          <p:cNvPr id="14" name="Content Placeholder 13">
            <a:extLst>
              <a:ext uri="{FF2B5EF4-FFF2-40B4-BE49-F238E27FC236}">
                <a16:creationId xmlns:a16="http://schemas.microsoft.com/office/drawing/2014/main" id="{A366D515-264D-436A-8EB6-5BA95390A5CA}"/>
              </a:ext>
            </a:extLst>
          </p:cNvPr>
          <p:cNvPicPr>
            <a:picLocks noGrp="1" noChangeAspect="1"/>
          </p:cNvPicPr>
          <p:nvPr>
            <p:ph idx="1"/>
          </p:nvPr>
        </p:nvPicPr>
        <p:blipFill>
          <a:blip r:embed="rId2"/>
          <a:stretch>
            <a:fillRect/>
          </a:stretch>
        </p:blipFill>
        <p:spPr>
          <a:xfrm>
            <a:off x="4624896" y="223249"/>
            <a:ext cx="6039994" cy="6411502"/>
          </a:xfrm>
          <a:ln w="28575">
            <a:solidFill>
              <a:srgbClr val="0070C0"/>
            </a:solidFill>
          </a:ln>
        </p:spPr>
      </p:pic>
    </p:spTree>
    <p:extLst>
      <p:ext uri="{BB962C8B-B14F-4D97-AF65-F5344CB8AC3E}">
        <p14:creationId xmlns:p14="http://schemas.microsoft.com/office/powerpoint/2010/main" val="4669480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4205772" y="-93403"/>
            <a:ext cx="3780454" cy="596900"/>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Attendance Detailed View Page</a:t>
            </a:r>
          </a:p>
        </p:txBody>
      </p:sp>
      <p:pic>
        <p:nvPicPr>
          <p:cNvPr id="9" name="Content Placeholder 8">
            <a:extLst>
              <a:ext uri="{FF2B5EF4-FFF2-40B4-BE49-F238E27FC236}">
                <a16:creationId xmlns:a16="http://schemas.microsoft.com/office/drawing/2014/main" id="{A5D4E7AF-FB4E-4852-86E4-5B4D2C845E3C}"/>
              </a:ext>
            </a:extLst>
          </p:cNvPr>
          <p:cNvPicPr>
            <a:picLocks noGrp="1" noChangeAspect="1"/>
          </p:cNvPicPr>
          <p:nvPr>
            <p:ph idx="1"/>
          </p:nvPr>
        </p:nvPicPr>
        <p:blipFill>
          <a:blip r:embed="rId2"/>
          <a:stretch>
            <a:fillRect/>
          </a:stretch>
        </p:blipFill>
        <p:spPr>
          <a:xfrm>
            <a:off x="1354170" y="503497"/>
            <a:ext cx="9654575" cy="6270366"/>
          </a:xfrm>
          <a:prstGeom prst="rect">
            <a:avLst/>
          </a:prstGeom>
          <a:solidFill>
            <a:srgbClr val="FFFFFF">
              <a:shade val="85000"/>
            </a:srgbClr>
          </a:solidFill>
          <a:ln w="28575" cap="sq">
            <a:solidFill>
              <a:srgbClr val="0070C0"/>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481046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4990912" y="0"/>
            <a:ext cx="3780454" cy="5969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Feedback View</a:t>
            </a:r>
          </a:p>
        </p:txBody>
      </p:sp>
      <p:pic>
        <p:nvPicPr>
          <p:cNvPr id="8" name="Content Placeholder 7">
            <a:extLst>
              <a:ext uri="{FF2B5EF4-FFF2-40B4-BE49-F238E27FC236}">
                <a16:creationId xmlns:a16="http://schemas.microsoft.com/office/drawing/2014/main" id="{EED742C3-CE2A-487D-BD38-38D7A235D691}"/>
              </a:ext>
            </a:extLst>
          </p:cNvPr>
          <p:cNvPicPr>
            <a:picLocks noGrp="1" noChangeAspect="1"/>
          </p:cNvPicPr>
          <p:nvPr>
            <p:ph idx="1"/>
          </p:nvPr>
        </p:nvPicPr>
        <p:blipFill>
          <a:blip r:embed="rId2"/>
          <a:stretch>
            <a:fillRect/>
          </a:stretch>
        </p:blipFill>
        <p:spPr>
          <a:xfrm>
            <a:off x="1823994" y="515878"/>
            <a:ext cx="8544011" cy="6176326"/>
          </a:xfrm>
          <a:ln w="28575">
            <a:solidFill>
              <a:srgbClr val="0070C0"/>
            </a:solidFill>
          </a:ln>
        </p:spPr>
      </p:pic>
    </p:spTree>
    <p:extLst>
      <p:ext uri="{BB962C8B-B14F-4D97-AF65-F5344CB8AC3E}">
        <p14:creationId xmlns:p14="http://schemas.microsoft.com/office/powerpoint/2010/main" val="6545380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4205772" y="-84073"/>
            <a:ext cx="3780454" cy="596900"/>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Feedback Detailed View Page</a:t>
            </a:r>
          </a:p>
        </p:txBody>
      </p:sp>
      <p:pic>
        <p:nvPicPr>
          <p:cNvPr id="5" name="Content Placeholder 4">
            <a:extLst>
              <a:ext uri="{FF2B5EF4-FFF2-40B4-BE49-F238E27FC236}">
                <a16:creationId xmlns:a16="http://schemas.microsoft.com/office/drawing/2014/main" id="{2247B4E3-496F-4617-B4AD-DB06B182EC88}"/>
              </a:ext>
            </a:extLst>
          </p:cNvPr>
          <p:cNvPicPr>
            <a:picLocks noGrp="1" noChangeAspect="1"/>
          </p:cNvPicPr>
          <p:nvPr>
            <p:ph idx="1"/>
          </p:nvPr>
        </p:nvPicPr>
        <p:blipFill>
          <a:blip r:embed="rId2"/>
          <a:stretch>
            <a:fillRect/>
          </a:stretch>
        </p:blipFill>
        <p:spPr>
          <a:xfrm>
            <a:off x="1263143" y="432509"/>
            <a:ext cx="9665714" cy="6277601"/>
          </a:xfrm>
          <a:prstGeom prst="rect">
            <a:avLst/>
          </a:prstGeom>
          <a:solidFill>
            <a:srgbClr val="FFFFFF">
              <a:shade val="85000"/>
            </a:srgbClr>
          </a:solidFill>
          <a:ln w="28575" cap="sq">
            <a:solidFill>
              <a:srgbClr val="0070C0"/>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9675720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4591438" y="91757"/>
            <a:ext cx="3009123" cy="416243"/>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Complaints View Page</a:t>
            </a:r>
          </a:p>
        </p:txBody>
      </p:sp>
      <p:pic>
        <p:nvPicPr>
          <p:cNvPr id="5" name="Content Placeholder 4">
            <a:extLst>
              <a:ext uri="{FF2B5EF4-FFF2-40B4-BE49-F238E27FC236}">
                <a16:creationId xmlns:a16="http://schemas.microsoft.com/office/drawing/2014/main" id="{1F140691-D9D7-431D-AD7A-95FC1830C76B}"/>
              </a:ext>
            </a:extLst>
          </p:cNvPr>
          <p:cNvPicPr>
            <a:picLocks noGrp="1" noChangeAspect="1"/>
          </p:cNvPicPr>
          <p:nvPr>
            <p:ph idx="1"/>
          </p:nvPr>
        </p:nvPicPr>
        <p:blipFill>
          <a:blip r:embed="rId2"/>
          <a:stretch>
            <a:fillRect/>
          </a:stretch>
        </p:blipFill>
        <p:spPr>
          <a:xfrm>
            <a:off x="1324976" y="568960"/>
            <a:ext cx="9542047" cy="6197283"/>
          </a:xfrm>
          <a:ln w="28575">
            <a:solidFill>
              <a:srgbClr val="0070C0"/>
            </a:solidFill>
          </a:ln>
        </p:spPr>
      </p:pic>
    </p:spTree>
    <p:extLst>
      <p:ext uri="{BB962C8B-B14F-4D97-AF65-F5344CB8AC3E}">
        <p14:creationId xmlns:p14="http://schemas.microsoft.com/office/powerpoint/2010/main" val="38074366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5057917" y="-71119"/>
            <a:ext cx="3780454" cy="5969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Leave the Meal</a:t>
            </a:r>
          </a:p>
        </p:txBody>
      </p:sp>
      <p:pic>
        <p:nvPicPr>
          <p:cNvPr id="7" name="Content Placeholder 6">
            <a:extLst>
              <a:ext uri="{FF2B5EF4-FFF2-40B4-BE49-F238E27FC236}">
                <a16:creationId xmlns:a16="http://schemas.microsoft.com/office/drawing/2014/main" id="{22F1A81B-FB16-43E1-820A-D50C0C5BD401}"/>
              </a:ext>
            </a:extLst>
          </p:cNvPr>
          <p:cNvPicPr>
            <a:picLocks noGrp="1" noChangeAspect="1"/>
          </p:cNvPicPr>
          <p:nvPr>
            <p:ph idx="1"/>
          </p:nvPr>
        </p:nvPicPr>
        <p:blipFill>
          <a:blip r:embed="rId2"/>
          <a:stretch>
            <a:fillRect/>
          </a:stretch>
        </p:blipFill>
        <p:spPr>
          <a:xfrm>
            <a:off x="1309088" y="508001"/>
            <a:ext cx="9573823" cy="6217920"/>
          </a:xfrm>
          <a:ln w="28575">
            <a:solidFill>
              <a:srgbClr val="0070C0"/>
            </a:solidFill>
          </a:ln>
        </p:spPr>
      </p:pic>
    </p:spTree>
    <p:extLst>
      <p:ext uri="{BB962C8B-B14F-4D97-AF65-F5344CB8AC3E}">
        <p14:creationId xmlns:p14="http://schemas.microsoft.com/office/powerpoint/2010/main" val="311564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33E219A-CED1-42EF-BBCE-218CBC975A90}"/>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46655" y="-17878"/>
            <a:ext cx="3553321" cy="3038899"/>
          </a:xfrm>
          <a:prstGeom prst="rect">
            <a:avLst/>
          </a:prstGeom>
        </p:spPr>
      </p:pic>
      <p:pic>
        <p:nvPicPr>
          <p:cNvPr id="8" name="Picture 7">
            <a:extLst>
              <a:ext uri="{FF2B5EF4-FFF2-40B4-BE49-F238E27FC236}">
                <a16:creationId xmlns:a16="http://schemas.microsoft.com/office/drawing/2014/main" id="{2DA5DF11-6705-490F-9503-D3777B9B4BB9}"/>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6427822" y="3318300"/>
            <a:ext cx="4433011" cy="3361794"/>
          </a:xfrm>
          <a:prstGeom prst="rect">
            <a:avLst/>
          </a:prstGeom>
        </p:spPr>
      </p:pic>
      <p:pic>
        <p:nvPicPr>
          <p:cNvPr id="10" name="Picture 9">
            <a:extLst>
              <a:ext uri="{FF2B5EF4-FFF2-40B4-BE49-F238E27FC236}">
                <a16:creationId xmlns:a16="http://schemas.microsoft.com/office/drawing/2014/main" id="{860F63DE-3D3D-408E-BA84-506E1B88628C}"/>
              </a:ext>
            </a:extLst>
          </p:cNvPr>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8032561" y="73483"/>
            <a:ext cx="3336484" cy="3073948"/>
          </a:xfrm>
          <a:prstGeom prst="rect">
            <a:avLst/>
          </a:prstGeom>
        </p:spPr>
      </p:pic>
      <p:pic>
        <p:nvPicPr>
          <p:cNvPr id="12" name="Picture 11">
            <a:extLst>
              <a:ext uri="{FF2B5EF4-FFF2-40B4-BE49-F238E27FC236}">
                <a16:creationId xmlns:a16="http://schemas.microsoft.com/office/drawing/2014/main" id="{CAA169A8-B4EC-42A5-8F1C-FB6E41B406C5}"/>
              </a:ext>
            </a:extLst>
          </p:cNvPr>
          <p:cNvPicPr>
            <a:picLocks noChangeAspect="1"/>
          </p:cNvPicPr>
          <p:nvPr/>
        </p:nvPicPr>
        <p:blipFill>
          <a:blip r:embed="rId5">
            <a:alphaModFix/>
            <a:extLst>
              <a:ext uri="{28A0092B-C50C-407E-A947-70E740481C1C}">
                <a14:useLocalDpi xmlns:a14="http://schemas.microsoft.com/office/drawing/2010/main" val="0"/>
              </a:ext>
            </a:extLst>
          </a:blip>
          <a:stretch>
            <a:fillRect/>
          </a:stretch>
        </p:blipFill>
        <p:spPr>
          <a:xfrm>
            <a:off x="797713" y="3364953"/>
            <a:ext cx="5372850" cy="3400900"/>
          </a:xfrm>
          <a:prstGeom prst="rect">
            <a:avLst/>
          </a:prstGeom>
        </p:spPr>
      </p:pic>
      <p:pic>
        <p:nvPicPr>
          <p:cNvPr id="14" name="Picture 13">
            <a:extLst>
              <a:ext uri="{FF2B5EF4-FFF2-40B4-BE49-F238E27FC236}">
                <a16:creationId xmlns:a16="http://schemas.microsoft.com/office/drawing/2014/main" id="{9D161186-71F4-42DB-B397-845782587CD4}"/>
              </a:ext>
            </a:extLst>
          </p:cNvPr>
          <p:cNvPicPr>
            <a:picLocks noChangeAspect="1"/>
          </p:cNvPicPr>
          <p:nvPr/>
        </p:nvPicPr>
        <p:blipFill>
          <a:blip r:embed="rId6">
            <a:alphaModFix/>
            <a:extLst>
              <a:ext uri="{28A0092B-C50C-407E-A947-70E740481C1C}">
                <a14:useLocalDpi xmlns:a14="http://schemas.microsoft.com/office/drawing/2010/main" val="0"/>
              </a:ext>
            </a:extLst>
          </a:blip>
          <a:stretch>
            <a:fillRect/>
          </a:stretch>
        </p:blipFill>
        <p:spPr>
          <a:xfrm>
            <a:off x="3747877" y="95839"/>
            <a:ext cx="4183024" cy="3079589"/>
          </a:xfrm>
          <a:prstGeom prst="rect">
            <a:avLst/>
          </a:prstGeom>
        </p:spPr>
      </p:pic>
      <p:sp>
        <p:nvSpPr>
          <p:cNvPr id="16" name="TextBox 15">
            <a:extLst>
              <a:ext uri="{FF2B5EF4-FFF2-40B4-BE49-F238E27FC236}">
                <a16:creationId xmlns:a16="http://schemas.microsoft.com/office/drawing/2014/main" id="{12FEA719-2791-49FE-B44A-35D3E747EA79}"/>
              </a:ext>
            </a:extLst>
          </p:cNvPr>
          <p:cNvSpPr txBox="1"/>
          <p:nvPr/>
        </p:nvSpPr>
        <p:spPr>
          <a:xfrm>
            <a:off x="2634928" y="2386132"/>
            <a:ext cx="6111550" cy="2554545"/>
          </a:xfrm>
          <a:prstGeom prst="rect">
            <a:avLst/>
          </a:prstGeom>
          <a:solidFill>
            <a:schemeClr val="bg1"/>
          </a:solidFill>
        </p:spPr>
        <p:style>
          <a:lnRef idx="0">
            <a:schemeClr val="accent3"/>
          </a:lnRef>
          <a:fillRef idx="3">
            <a:schemeClr val="accent3"/>
          </a:fillRef>
          <a:effectRef idx="3">
            <a:schemeClr val="accent3"/>
          </a:effectRef>
          <a:fontRef idx="minor">
            <a:schemeClr val="lt1"/>
          </a:fontRef>
        </p:style>
        <p:txBody>
          <a:bodyPr wrap="square">
            <a:spAutoFit/>
          </a:bodyPr>
          <a:lstStyle/>
          <a:p>
            <a:pPr algn="ctr"/>
            <a:r>
              <a:rPr lang="en-US" sz="4000">
                <a:solidFill>
                  <a:srgbClr val="002060"/>
                </a:solidFill>
                <a:latin typeface="Bahnschrift SemiBold Condensed" panose="020B0502040204020203" pitchFamily="34" charset="0"/>
                <a:cs typeface="Times New Roman" panose="02020603050405020304" charset="0"/>
              </a:rPr>
              <a:t>MESS ATTENDANCE AND MONITORING </a:t>
            </a:r>
            <a:r>
              <a:rPr lang="en-US" sz="4000" dirty="0">
                <a:solidFill>
                  <a:srgbClr val="002060"/>
                </a:solidFill>
                <a:latin typeface="Bahnschrift SemiBold Condensed" panose="020B0502040204020203" pitchFamily="34" charset="0"/>
                <a:cs typeface="Times New Roman" panose="02020603050405020304" charset="0"/>
              </a:rPr>
              <a:t>SYSTEM</a:t>
            </a:r>
            <a:br>
              <a:rPr lang="en-US" sz="4000" dirty="0">
                <a:solidFill>
                  <a:srgbClr val="002060"/>
                </a:solidFill>
                <a:latin typeface="Bahnschrift SemiBold Condensed" panose="020B0502040204020203" pitchFamily="34" charset="0"/>
                <a:cs typeface="Times New Roman" panose="02020603050405020304" charset="0"/>
              </a:rPr>
            </a:br>
            <a:r>
              <a:rPr lang="en-US" sz="4000" dirty="0">
                <a:solidFill>
                  <a:srgbClr val="002060"/>
                </a:solidFill>
                <a:latin typeface="Bahnschrift SemiBold Condensed" panose="020B0502040204020203" pitchFamily="34" charset="0"/>
                <a:cs typeface="Times New Roman" panose="02020603050405020304" charset="0"/>
              </a:rPr>
              <a:t>THROUGH </a:t>
            </a:r>
            <a:br>
              <a:rPr lang="en-US" sz="4000" dirty="0">
                <a:solidFill>
                  <a:srgbClr val="002060"/>
                </a:solidFill>
                <a:latin typeface="Bahnschrift SemiBold Condensed" panose="020B0502040204020203" pitchFamily="34" charset="0"/>
                <a:cs typeface="Times New Roman" panose="02020603050405020304" charset="0"/>
              </a:rPr>
            </a:br>
            <a:r>
              <a:rPr lang="en-US" sz="4000" dirty="0">
                <a:solidFill>
                  <a:srgbClr val="002060"/>
                </a:solidFill>
                <a:latin typeface="Bahnschrift SemiBold Condensed" panose="020B0502040204020203" pitchFamily="34" charset="0"/>
                <a:cs typeface="Times New Roman" panose="02020603050405020304" charset="0"/>
              </a:rPr>
              <a:t>FACIAL AUTHENTICATION</a:t>
            </a:r>
            <a:endParaRPr lang="en-IN" sz="4000" dirty="0">
              <a:solidFill>
                <a:srgbClr val="002060"/>
              </a:solidFill>
              <a:latin typeface="Bahnschrift SemiBold Condensed" panose="020B0502040204020203"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4407061" y="-79414"/>
            <a:ext cx="3377876" cy="5969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College Administration</a:t>
            </a:r>
          </a:p>
        </p:txBody>
      </p:sp>
      <p:pic>
        <p:nvPicPr>
          <p:cNvPr id="8" name="Content Placeholder 7">
            <a:extLst>
              <a:ext uri="{FF2B5EF4-FFF2-40B4-BE49-F238E27FC236}">
                <a16:creationId xmlns:a16="http://schemas.microsoft.com/office/drawing/2014/main" id="{BD96A213-9443-4815-9789-8F75017FD6E3}"/>
              </a:ext>
            </a:extLst>
          </p:cNvPr>
          <p:cNvPicPr>
            <a:picLocks noGrp="1" noChangeAspect="1"/>
          </p:cNvPicPr>
          <p:nvPr>
            <p:ph idx="1"/>
          </p:nvPr>
        </p:nvPicPr>
        <p:blipFill>
          <a:blip r:embed="rId2"/>
          <a:stretch>
            <a:fillRect/>
          </a:stretch>
        </p:blipFill>
        <p:spPr>
          <a:xfrm>
            <a:off x="1270459" y="517486"/>
            <a:ext cx="9651081" cy="6268097"/>
          </a:xfrm>
          <a:ln w="28575">
            <a:solidFill>
              <a:srgbClr val="0070C0"/>
            </a:solidFill>
          </a:ln>
        </p:spPr>
      </p:pic>
    </p:spTree>
    <p:extLst>
      <p:ext uri="{BB962C8B-B14F-4D97-AF65-F5344CB8AC3E}">
        <p14:creationId xmlns:p14="http://schemas.microsoft.com/office/powerpoint/2010/main" val="37908520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4925837" y="-111443"/>
            <a:ext cx="3780454" cy="5969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Attendance View</a:t>
            </a:r>
          </a:p>
        </p:txBody>
      </p:sp>
      <p:pic>
        <p:nvPicPr>
          <p:cNvPr id="15" name="Content Placeholder 14">
            <a:extLst>
              <a:ext uri="{FF2B5EF4-FFF2-40B4-BE49-F238E27FC236}">
                <a16:creationId xmlns:a16="http://schemas.microsoft.com/office/drawing/2014/main" id="{6C4E962B-8443-40B0-B3B0-5D5B07A172DE}"/>
              </a:ext>
            </a:extLst>
          </p:cNvPr>
          <p:cNvPicPr>
            <a:picLocks noGrp="1" noChangeAspect="1"/>
          </p:cNvPicPr>
          <p:nvPr>
            <p:ph idx="1"/>
          </p:nvPr>
        </p:nvPicPr>
        <p:blipFill rotWithShape="1">
          <a:blip r:embed="rId2"/>
          <a:srcRect b="14002"/>
          <a:stretch/>
        </p:blipFill>
        <p:spPr>
          <a:xfrm>
            <a:off x="674907" y="522420"/>
            <a:ext cx="10842186" cy="6055664"/>
          </a:xfrm>
          <a:ln w="28575">
            <a:solidFill>
              <a:srgbClr val="0070C0"/>
            </a:solidFill>
          </a:ln>
        </p:spPr>
      </p:pic>
    </p:spTree>
    <p:extLst>
      <p:ext uri="{BB962C8B-B14F-4D97-AF65-F5344CB8AC3E}">
        <p14:creationId xmlns:p14="http://schemas.microsoft.com/office/powerpoint/2010/main" val="19587596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648229" y="3130549"/>
            <a:ext cx="3780454" cy="5969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Mess Wise Attendance View</a:t>
            </a:r>
          </a:p>
        </p:txBody>
      </p:sp>
      <p:pic>
        <p:nvPicPr>
          <p:cNvPr id="5" name="Content Placeholder 4">
            <a:extLst>
              <a:ext uri="{FF2B5EF4-FFF2-40B4-BE49-F238E27FC236}">
                <a16:creationId xmlns:a16="http://schemas.microsoft.com/office/drawing/2014/main" id="{851B4412-BF65-4789-A589-AF9B4FDD2646}"/>
              </a:ext>
            </a:extLst>
          </p:cNvPr>
          <p:cNvPicPr>
            <a:picLocks noGrp="1" noChangeAspect="1"/>
          </p:cNvPicPr>
          <p:nvPr>
            <p:ph idx="1"/>
          </p:nvPr>
        </p:nvPicPr>
        <p:blipFill>
          <a:blip r:embed="rId2"/>
          <a:stretch>
            <a:fillRect/>
          </a:stretch>
        </p:blipFill>
        <p:spPr>
          <a:xfrm>
            <a:off x="5020389" y="108001"/>
            <a:ext cx="6237700" cy="6641997"/>
          </a:xfrm>
          <a:ln w="28575">
            <a:solidFill>
              <a:srgbClr val="0070C0"/>
            </a:solidFill>
          </a:ln>
        </p:spPr>
      </p:pic>
    </p:spTree>
    <p:extLst>
      <p:ext uri="{BB962C8B-B14F-4D97-AF65-F5344CB8AC3E}">
        <p14:creationId xmlns:p14="http://schemas.microsoft.com/office/powerpoint/2010/main" val="25819003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4990912" y="0"/>
            <a:ext cx="3780454" cy="5969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Feedback View</a:t>
            </a:r>
          </a:p>
        </p:txBody>
      </p:sp>
      <p:pic>
        <p:nvPicPr>
          <p:cNvPr id="8" name="Content Placeholder 7">
            <a:extLst>
              <a:ext uri="{FF2B5EF4-FFF2-40B4-BE49-F238E27FC236}">
                <a16:creationId xmlns:a16="http://schemas.microsoft.com/office/drawing/2014/main" id="{EED742C3-CE2A-487D-BD38-38D7A235D691}"/>
              </a:ext>
            </a:extLst>
          </p:cNvPr>
          <p:cNvPicPr>
            <a:picLocks noGrp="1" noChangeAspect="1"/>
          </p:cNvPicPr>
          <p:nvPr>
            <p:ph idx="1"/>
          </p:nvPr>
        </p:nvPicPr>
        <p:blipFill>
          <a:blip r:embed="rId2"/>
          <a:stretch>
            <a:fillRect/>
          </a:stretch>
        </p:blipFill>
        <p:spPr>
          <a:xfrm>
            <a:off x="1823994" y="515878"/>
            <a:ext cx="8544011" cy="6176326"/>
          </a:xfrm>
          <a:ln w="28575">
            <a:solidFill>
              <a:srgbClr val="0070C0"/>
            </a:solidFill>
          </a:ln>
        </p:spPr>
      </p:pic>
    </p:spTree>
    <p:extLst>
      <p:ext uri="{BB962C8B-B14F-4D97-AF65-F5344CB8AC3E}">
        <p14:creationId xmlns:p14="http://schemas.microsoft.com/office/powerpoint/2010/main" val="39108964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4632098" y="-82892"/>
            <a:ext cx="3780454" cy="5969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Feedback Detailed View</a:t>
            </a:r>
          </a:p>
        </p:txBody>
      </p:sp>
      <p:pic>
        <p:nvPicPr>
          <p:cNvPr id="5" name="Content Placeholder 4">
            <a:extLst>
              <a:ext uri="{FF2B5EF4-FFF2-40B4-BE49-F238E27FC236}">
                <a16:creationId xmlns:a16="http://schemas.microsoft.com/office/drawing/2014/main" id="{E3DF0C71-AD3C-41BE-B0D9-4F52264A20BD}"/>
              </a:ext>
            </a:extLst>
          </p:cNvPr>
          <p:cNvPicPr>
            <a:picLocks noGrp="1" noChangeAspect="1"/>
          </p:cNvPicPr>
          <p:nvPr>
            <p:ph idx="1"/>
          </p:nvPr>
        </p:nvPicPr>
        <p:blipFill>
          <a:blip r:embed="rId2"/>
          <a:stretch>
            <a:fillRect/>
          </a:stretch>
        </p:blipFill>
        <p:spPr>
          <a:xfrm>
            <a:off x="1316017" y="514008"/>
            <a:ext cx="9559966" cy="6208921"/>
          </a:xfrm>
          <a:ln w="28575">
            <a:solidFill>
              <a:srgbClr val="0070C0"/>
            </a:solidFill>
          </a:ln>
        </p:spPr>
      </p:pic>
    </p:spTree>
    <p:extLst>
      <p:ext uri="{BB962C8B-B14F-4D97-AF65-F5344CB8AC3E}">
        <p14:creationId xmlns:p14="http://schemas.microsoft.com/office/powerpoint/2010/main" val="2722022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4961552" y="0"/>
            <a:ext cx="2268895" cy="59690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Complaints View</a:t>
            </a:r>
          </a:p>
        </p:txBody>
      </p:sp>
      <p:pic>
        <p:nvPicPr>
          <p:cNvPr id="5" name="Content Placeholder 4">
            <a:extLst>
              <a:ext uri="{FF2B5EF4-FFF2-40B4-BE49-F238E27FC236}">
                <a16:creationId xmlns:a16="http://schemas.microsoft.com/office/drawing/2014/main" id="{E7DC4E23-E925-44A3-A5B5-139885D6B96B}"/>
              </a:ext>
            </a:extLst>
          </p:cNvPr>
          <p:cNvPicPr>
            <a:picLocks noGrp="1" noChangeAspect="1"/>
          </p:cNvPicPr>
          <p:nvPr>
            <p:ph idx="1"/>
          </p:nvPr>
        </p:nvPicPr>
        <p:blipFill>
          <a:blip r:embed="rId2"/>
          <a:stretch>
            <a:fillRect/>
          </a:stretch>
        </p:blipFill>
        <p:spPr>
          <a:xfrm>
            <a:off x="1374846" y="596900"/>
            <a:ext cx="9442306" cy="6132504"/>
          </a:xfrm>
          <a:ln w="28575">
            <a:solidFill>
              <a:srgbClr val="0070C0"/>
            </a:solidFill>
          </a:ln>
        </p:spPr>
      </p:pic>
    </p:spTree>
    <p:extLst>
      <p:ext uri="{BB962C8B-B14F-4D97-AF65-F5344CB8AC3E}">
        <p14:creationId xmlns:p14="http://schemas.microsoft.com/office/powerpoint/2010/main" val="8022477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E0C23A-29EB-4BAE-A8FD-F4FE97FA0F98}"/>
              </a:ext>
            </a:extLst>
          </p:cNvPr>
          <p:cNvSpPr>
            <a:spLocks noGrp="1"/>
          </p:cNvSpPr>
          <p:nvPr>
            <p:ph type="title"/>
          </p:nvPr>
        </p:nvSpPr>
        <p:spPr>
          <a:xfrm>
            <a:off x="4303745" y="2103437"/>
            <a:ext cx="3640494" cy="1325563"/>
          </a:xfrm>
        </p:spPr>
        <p:txBody>
          <a:bodyPr/>
          <a:lstStyle/>
          <a:p>
            <a:r>
              <a:rPr lang="en-US" dirty="0">
                <a:latin typeface="Arial Rounded MT Bold" panose="020F0704030504030204" pitchFamily="34" charset="0"/>
              </a:rPr>
              <a:t>THANK YOU</a:t>
            </a:r>
            <a:endParaRPr lang="en-IN" dirty="0">
              <a:latin typeface="Arial Rounded MT Bold" panose="020F0704030504030204" pitchFamily="34" charset="0"/>
            </a:endParaRPr>
          </a:p>
        </p:txBody>
      </p:sp>
      <p:sp>
        <p:nvSpPr>
          <p:cNvPr id="5" name="Title 1">
            <a:extLst>
              <a:ext uri="{FF2B5EF4-FFF2-40B4-BE49-F238E27FC236}">
                <a16:creationId xmlns:a16="http://schemas.microsoft.com/office/drawing/2014/main" id="{E1D76D99-84C3-4D8D-98D7-C6D8BB8110E0}"/>
              </a:ext>
            </a:extLst>
          </p:cNvPr>
          <p:cNvSpPr txBox="1">
            <a:spLocks/>
          </p:cNvSpPr>
          <p:nvPr/>
        </p:nvSpPr>
        <p:spPr>
          <a:xfrm>
            <a:off x="4100415" y="3095122"/>
            <a:ext cx="3991169" cy="66775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solidFill>
                  <a:srgbClr val="0070C0"/>
                </a:solidFill>
                <a:latin typeface="Arial Rounded MT Bold" panose="020F0704030504030204" pitchFamily="34" charset="0"/>
              </a:rPr>
              <a:t>ANY SUGGESTIONS ?</a:t>
            </a:r>
            <a:endParaRPr lang="en-IN" sz="2800" dirty="0">
              <a:solidFill>
                <a:srgbClr val="0070C0"/>
              </a:solidFill>
              <a:latin typeface="Arial Rounded MT Bold" panose="020F0704030504030204" pitchFamily="34" charset="0"/>
            </a:endParaRPr>
          </a:p>
        </p:txBody>
      </p:sp>
    </p:spTree>
    <p:extLst>
      <p:ext uri="{BB962C8B-B14F-4D97-AF65-F5344CB8AC3E}">
        <p14:creationId xmlns:p14="http://schemas.microsoft.com/office/powerpoint/2010/main" val="2238893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1000"/>
                                        <p:tgtEl>
                                          <p:spTgt spid="5">
                                            <p:txEl>
                                              <p:pRg st="0" end="0"/>
                                            </p:txEl>
                                          </p:spTgt>
                                        </p:tgtEl>
                                      </p:cBhvr>
                                    </p:animEffect>
                                    <p:anim calcmode="lin" valueType="num">
                                      <p:cBhvr>
                                        <p:cTn id="8"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charset="0"/>
                <a:cs typeface="Times New Roman" panose="02020603050405020304" charset="0"/>
              </a:rPr>
              <a:t>Why this project?</a:t>
            </a:r>
          </a:p>
        </p:txBody>
      </p:sp>
      <p:sp>
        <p:nvSpPr>
          <p:cNvPr id="3" name="Content Placeholder 2"/>
          <p:cNvSpPr>
            <a:spLocks noGrp="1"/>
          </p:cNvSpPr>
          <p:nvPr>
            <p:ph idx="1"/>
          </p:nvPr>
        </p:nvSpPr>
        <p:spPr/>
        <p:txBody>
          <a:bodyPr/>
          <a:lstStyle/>
          <a:p>
            <a:r>
              <a:rPr lang="en-US" dirty="0">
                <a:latin typeface="Times New Roman" panose="02020603050405020304" charset="0"/>
                <a:cs typeface="Times New Roman" panose="02020603050405020304" charset="0"/>
              </a:rPr>
              <a:t>Our project mainly aims at taking attendance of the students attending the mess every meal hour through facial authentication.</a:t>
            </a:r>
          </a:p>
          <a:p>
            <a:r>
              <a:rPr lang="en-US" dirty="0">
                <a:latin typeface="Times New Roman" panose="02020603050405020304" charset="0"/>
                <a:cs typeface="Times New Roman" panose="02020603050405020304" charset="0"/>
              </a:rPr>
              <a:t>Students  not having meals in the allocate mess.</a:t>
            </a:r>
          </a:p>
          <a:p>
            <a:r>
              <a:rPr lang="en-US" dirty="0">
                <a:latin typeface="Times New Roman" panose="02020603050405020304" charset="0"/>
                <a:cs typeface="Times New Roman" panose="02020603050405020304" charset="0"/>
              </a:rPr>
              <a:t>No proper feedback system.</a:t>
            </a:r>
          </a:p>
          <a:p>
            <a:r>
              <a:rPr lang="en-US" dirty="0">
                <a:latin typeface="Times New Roman" panose="02020603050405020304" charset="0"/>
                <a:cs typeface="Times New Roman" panose="02020603050405020304" charset="0"/>
              </a:rPr>
              <a:t>The Mess administration and the college administration can view the statistics of the students attending the mess.</a:t>
            </a:r>
          </a:p>
          <a:p>
            <a:r>
              <a:rPr lang="en-US" dirty="0">
                <a:latin typeface="Times New Roman" panose="02020603050405020304" charset="0"/>
                <a:cs typeface="Times New Roman" panose="02020603050405020304" charset="0"/>
                <a:sym typeface="+mn-ea"/>
              </a:rPr>
              <a:t>Also we design an application in a way that it resembles the activities and experiences of students in the mess.</a:t>
            </a:r>
            <a:endParaRPr lang="en-US" dirty="0">
              <a:latin typeface="Times New Roman" panose="02020603050405020304" charset="0"/>
              <a:cs typeface="Times New Roman" panose="02020603050405020304" charset="0"/>
            </a:endParaRPr>
          </a:p>
          <a:p>
            <a:pPr marL="0" indent="0">
              <a:buNone/>
            </a:pPr>
            <a:endParaRPr lang="en-US" dirty="0">
              <a:latin typeface="Times New Roman" panose="02020603050405020304" charset="0"/>
              <a:cs typeface="Times New Roman" panose="02020603050405020304" charset="0"/>
            </a:endParaRPr>
          </a:p>
          <a:p>
            <a:pPr marL="0" indent="0">
              <a:buNone/>
            </a:pPr>
            <a:endParaRPr lang="en-US" dirty="0">
              <a:latin typeface="Times New Roman" panose="02020603050405020304" charset="0"/>
              <a:cs typeface="Times New Roman" panose="02020603050405020304" charset="0"/>
            </a:endParaRPr>
          </a:p>
          <a:p>
            <a:pPr marL="0" indent="0">
              <a:buNone/>
            </a:pPr>
            <a:endParaRPr lang="en-US" dirty="0">
              <a:latin typeface="Times New Roman" panose="02020603050405020304" charset="0"/>
              <a:cs typeface="Times New Roman" panose="02020603050405020304" charset="0"/>
            </a:endParaRPr>
          </a:p>
          <a:p>
            <a:endParaRPr lang="en-US" dirty="0">
              <a:latin typeface="Times New Roman" panose="02020603050405020304" charset="0"/>
              <a:cs typeface="Times New Roman" panose="02020603050405020304" charset="0"/>
            </a:endParaRPr>
          </a:p>
          <a:p>
            <a:pPr marL="0" indent="0">
              <a:buNone/>
            </a:pPr>
            <a:endParaRPr lang="en-US" dirty="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DC23D-8345-4629-BF76-FF6714A733F2}"/>
              </a:ext>
            </a:extLst>
          </p:cNvPr>
          <p:cNvSpPr>
            <a:spLocks noGrp="1"/>
          </p:cNvSpPr>
          <p:nvPr>
            <p:ph type="title"/>
          </p:nvPr>
        </p:nvSpPr>
        <p:spPr>
          <a:xfrm>
            <a:off x="4841033" y="365125"/>
            <a:ext cx="2959359" cy="577267"/>
          </a:xfrm>
        </p:spPr>
        <p:txBody>
          <a:bodyPr>
            <a:normAutofit fontScale="90000"/>
          </a:bodyPr>
          <a:lstStyle/>
          <a:p>
            <a:r>
              <a:rPr lang="en-IN" b="1" dirty="0"/>
              <a:t>Sample Trail</a:t>
            </a:r>
          </a:p>
        </p:txBody>
      </p:sp>
      <p:pic>
        <p:nvPicPr>
          <p:cNvPr id="4" name="km_20220330_720p">
            <a:hlinkClick r:id="" action="ppaction://media"/>
            <a:extLst>
              <a:ext uri="{FF2B5EF4-FFF2-40B4-BE49-F238E27FC236}">
                <a16:creationId xmlns:a16="http://schemas.microsoft.com/office/drawing/2014/main" id="{61072023-D1BC-4735-9292-6C3D97A1460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1685" y="80800"/>
            <a:ext cx="12048629" cy="6777200"/>
          </a:xfrm>
        </p:spPr>
      </p:pic>
    </p:spTree>
    <p:extLst>
      <p:ext uri="{BB962C8B-B14F-4D97-AF65-F5344CB8AC3E}">
        <p14:creationId xmlns:p14="http://schemas.microsoft.com/office/powerpoint/2010/main" val="1990613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36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charset="0"/>
                <a:cs typeface="Times New Roman" panose="02020603050405020304" charset="0"/>
              </a:rPr>
              <a:t>Student Features</a:t>
            </a:r>
          </a:p>
        </p:txBody>
      </p:sp>
      <p:sp>
        <p:nvSpPr>
          <p:cNvPr id="3" name="Content Placeholder 2"/>
          <p:cNvSpPr>
            <a:spLocks noGrp="1"/>
          </p:cNvSpPr>
          <p:nvPr>
            <p:ph idx="1"/>
          </p:nvPr>
        </p:nvSpPr>
        <p:spPr>
          <a:xfrm>
            <a:off x="838200" y="1494155"/>
            <a:ext cx="8361784" cy="4683125"/>
          </a:xfrm>
        </p:spPr>
        <p:txBody>
          <a:bodyPr/>
          <a:lstStyle/>
          <a:p>
            <a:pPr marL="114300" indent="0">
              <a:buNone/>
            </a:pPr>
            <a:r>
              <a:rPr lang="en-US" dirty="0">
                <a:latin typeface="Times New Roman" panose="02020603050405020304" charset="0"/>
                <a:cs typeface="Times New Roman" panose="02020603050405020304" charset="0"/>
                <a:sym typeface="+mn-ea"/>
              </a:rPr>
              <a:t>1.View their attendance.</a:t>
            </a:r>
            <a:endParaRPr lang="en-US" dirty="0">
              <a:latin typeface="Times New Roman" panose="02020603050405020304" charset="0"/>
              <a:cs typeface="Times New Roman" panose="02020603050405020304" charset="0"/>
            </a:endParaRPr>
          </a:p>
          <a:p>
            <a:pPr marL="114300" indent="0">
              <a:buNone/>
            </a:pPr>
            <a:r>
              <a:rPr lang="en-US" dirty="0">
                <a:latin typeface="Times New Roman" panose="02020603050405020304" charset="0"/>
                <a:cs typeface="Times New Roman" panose="02020603050405020304" charset="0"/>
                <a:sym typeface="+mn-ea"/>
              </a:rPr>
              <a:t>2.View the menu for the day.</a:t>
            </a:r>
            <a:endParaRPr lang="en-US" dirty="0">
              <a:latin typeface="Times New Roman" panose="02020603050405020304" charset="0"/>
              <a:cs typeface="Times New Roman" panose="02020603050405020304" charset="0"/>
            </a:endParaRPr>
          </a:p>
          <a:p>
            <a:pPr marL="114300" indent="0">
              <a:buNone/>
            </a:pPr>
            <a:r>
              <a:rPr lang="en-US" dirty="0">
                <a:latin typeface="Times New Roman" panose="02020603050405020304" charset="0"/>
                <a:cs typeface="Times New Roman" panose="02020603050405020304" charset="0"/>
                <a:sym typeface="+mn-ea"/>
              </a:rPr>
              <a:t>3.A self contained system for mess feedback ,suggestions and complaints.</a:t>
            </a:r>
            <a:endParaRPr lang="en-US" dirty="0">
              <a:latin typeface="Times New Roman" panose="02020603050405020304" charset="0"/>
              <a:cs typeface="Times New Roman" panose="02020603050405020304" charset="0"/>
            </a:endParaRPr>
          </a:p>
          <a:p>
            <a:pPr marL="114300" indent="0">
              <a:buNone/>
            </a:pPr>
            <a:r>
              <a:rPr lang="en-US" dirty="0">
                <a:latin typeface="Times New Roman" panose="02020603050405020304" charset="0"/>
                <a:cs typeface="Times New Roman" panose="02020603050405020304" charset="0"/>
                <a:sym typeface="+mn-ea"/>
              </a:rPr>
              <a:t>4.”Leave the meal” feature to let students leave the meal they are not interested in, or cannot attend which will then be notified to mess manager before the meal is cooked.</a:t>
            </a:r>
            <a:endParaRPr lang="en-US" dirty="0">
              <a:latin typeface="Times New Roman" panose="02020603050405020304" charset="0"/>
              <a:cs typeface="Times New Roman" panose="02020603050405020304" charset="0"/>
            </a:endParaRPr>
          </a:p>
          <a:p>
            <a:pPr marL="114300" indent="0">
              <a:buNone/>
            </a:pPr>
            <a:r>
              <a:rPr lang="en-US" dirty="0">
                <a:latin typeface="Times New Roman" panose="02020603050405020304" charset="0"/>
                <a:cs typeface="Times New Roman" panose="02020603050405020304" charset="0"/>
                <a:sym typeface="+mn-ea"/>
              </a:rPr>
              <a:t>5.Meal reminders and notification system.</a:t>
            </a:r>
            <a:endParaRPr lang="en-US" dirty="0">
              <a:latin typeface="Times New Roman" panose="02020603050405020304" charset="0"/>
              <a:cs typeface="Times New Roman" panose="02020603050405020304" charset="0"/>
            </a:endParaRPr>
          </a:p>
          <a:p>
            <a:pPr marL="114300" indent="0">
              <a:buNone/>
            </a:pPr>
            <a:r>
              <a:rPr lang="en-US" dirty="0">
                <a:latin typeface="Times New Roman" panose="02020603050405020304" charset="0"/>
                <a:cs typeface="Times New Roman" panose="02020603050405020304" charset="0"/>
                <a:sym typeface="+mn-ea"/>
              </a:rPr>
              <a:t>6.Check out if not present in the campus.</a:t>
            </a:r>
            <a:endParaRPr lang="en-US" dirty="0">
              <a:latin typeface="Times New Roman" panose="02020603050405020304" charset="0"/>
              <a:cs typeface="Times New Roman" panose="02020603050405020304" charset="0"/>
            </a:endParaRPr>
          </a:p>
          <a:p>
            <a:pPr marL="0" indent="0">
              <a:buNone/>
            </a:pPr>
            <a:endParaRPr lang="en-US" dirty="0"/>
          </a:p>
          <a:p>
            <a:pPr marL="0" indent="0">
              <a:buNone/>
            </a:pPr>
            <a:endParaRPr lang="en-US" dirty="0"/>
          </a:p>
        </p:txBody>
      </p:sp>
      <p:pic>
        <p:nvPicPr>
          <p:cNvPr id="9" name="Picture 8">
            <a:extLst>
              <a:ext uri="{FF2B5EF4-FFF2-40B4-BE49-F238E27FC236}">
                <a16:creationId xmlns:a16="http://schemas.microsoft.com/office/drawing/2014/main" id="{8087C8E1-FD05-44D0-9AA1-D329B4B2F815}"/>
              </a:ext>
            </a:extLst>
          </p:cNvPr>
          <p:cNvPicPr>
            <a:picLocks noChangeAspect="1"/>
          </p:cNvPicPr>
          <p:nvPr/>
        </p:nvPicPr>
        <p:blipFill>
          <a:blip r:embed="rId2"/>
          <a:stretch>
            <a:fillRect/>
          </a:stretch>
        </p:blipFill>
        <p:spPr>
          <a:xfrm>
            <a:off x="9199984" y="460635"/>
            <a:ext cx="2824777" cy="6111551"/>
          </a:xfrm>
          <a:prstGeom prst="rect">
            <a:avLst/>
          </a:prstGeom>
          <a:solidFill>
            <a:srgbClr val="FFFFFF">
              <a:shade val="85000"/>
            </a:srgbClr>
          </a:solidFill>
          <a:ln w="28575" cap="sq">
            <a:solidFill>
              <a:srgbClr val="0070C0"/>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anose="02020603050405020304" charset="0"/>
                <a:cs typeface="Times New Roman" panose="02020603050405020304" charset="0"/>
              </a:rPr>
              <a:t>Mess Administration Features</a:t>
            </a:r>
          </a:p>
        </p:txBody>
      </p:sp>
      <p:sp>
        <p:nvSpPr>
          <p:cNvPr id="3" name="Content Placeholder 2"/>
          <p:cNvSpPr>
            <a:spLocks noGrp="1"/>
          </p:cNvSpPr>
          <p:nvPr>
            <p:ph idx="1"/>
          </p:nvPr>
        </p:nvSpPr>
        <p:spPr/>
        <p:txBody>
          <a:bodyPr>
            <a:normAutofit lnSpcReduction="10000"/>
          </a:bodyPr>
          <a:lstStyle/>
          <a:p>
            <a:pPr marL="0" indent="0">
              <a:buNone/>
            </a:pPr>
            <a:r>
              <a:rPr lang="en-US" dirty="0">
                <a:latin typeface="Times New Roman" panose="02020603050405020304" charset="0"/>
                <a:cs typeface="Times New Roman" panose="02020603050405020304" charset="0"/>
              </a:rPr>
              <a:t>1. Know how many people are willing to leave the meal before    preparing the food.</a:t>
            </a:r>
          </a:p>
          <a:p>
            <a:pPr marL="0" indent="0">
              <a:buNone/>
            </a:pPr>
            <a:r>
              <a:rPr lang="en-US" dirty="0">
                <a:latin typeface="Times New Roman" panose="02020603050405020304" charset="0"/>
                <a:cs typeface="Times New Roman" panose="02020603050405020304" charset="0"/>
              </a:rPr>
              <a:t>2.Update the menu for the day.</a:t>
            </a:r>
          </a:p>
          <a:p>
            <a:pPr marL="0" indent="0">
              <a:buNone/>
            </a:pPr>
            <a:r>
              <a:rPr lang="en-US" dirty="0">
                <a:latin typeface="Times New Roman" panose="02020603050405020304" charset="0"/>
                <a:cs typeface="Times New Roman" panose="02020603050405020304" charset="0"/>
              </a:rPr>
              <a:t>3.Have a track of number of students attending the mess for every meal hour.</a:t>
            </a:r>
          </a:p>
          <a:p>
            <a:pPr marL="0" indent="0">
              <a:buNone/>
            </a:pPr>
            <a:r>
              <a:rPr lang="en-US" dirty="0">
                <a:latin typeface="Times New Roman" panose="02020603050405020304" charset="0"/>
                <a:cs typeface="Times New Roman" panose="02020603050405020304" charset="0"/>
                <a:sym typeface="+mn-ea"/>
              </a:rPr>
              <a:t>4.Get statistics of the attendance on day wise, weekly and monthly basis.</a:t>
            </a:r>
            <a:endParaRPr lang="en-US" dirty="0">
              <a:latin typeface="Times New Roman" panose="02020603050405020304" charset="0"/>
              <a:cs typeface="Times New Roman" panose="02020603050405020304" charset="0"/>
            </a:endParaRPr>
          </a:p>
          <a:p>
            <a:pPr marL="0" indent="0">
              <a:buNone/>
            </a:pPr>
            <a:r>
              <a:rPr lang="en-US" dirty="0">
                <a:latin typeface="Times New Roman" panose="02020603050405020304" charset="0"/>
                <a:cs typeface="Times New Roman" panose="02020603050405020304" charset="0"/>
              </a:rPr>
              <a:t>5.View the feedback and suggestions received.</a:t>
            </a:r>
          </a:p>
          <a:p>
            <a:pPr marL="0" indent="0">
              <a:buNone/>
            </a:pPr>
            <a:r>
              <a:rPr lang="en-US" dirty="0">
                <a:latin typeface="Times New Roman" panose="02020603050405020304" charset="0"/>
                <a:cs typeface="Times New Roman" panose="02020603050405020304" charset="0"/>
              </a:rPr>
              <a:t>6.View the complaints posted by the students , take necessary action and  update the action taken on that complaint.</a:t>
            </a:r>
          </a:p>
          <a:p>
            <a:pPr marL="0" indent="0">
              <a:buNone/>
            </a:pPr>
            <a:endParaRPr lang="en-US" dirty="0">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92BAFD40-9933-4B9A-941F-4187B24F1D6B}"/>
              </a:ext>
            </a:extLst>
          </p:cNvPr>
          <p:cNvPicPr>
            <a:picLocks noGrp="1" noChangeAspect="1"/>
          </p:cNvPicPr>
          <p:nvPr>
            <p:ph idx="1"/>
          </p:nvPr>
        </p:nvPicPr>
        <p:blipFill>
          <a:blip r:embed="rId2"/>
          <a:stretch>
            <a:fillRect/>
          </a:stretch>
        </p:blipFill>
        <p:spPr>
          <a:xfrm>
            <a:off x="1138335" y="456501"/>
            <a:ext cx="9631680" cy="6255497"/>
          </a:xfrm>
          <a:ln w="28575">
            <a:solidFill>
              <a:srgbClr val="0070C0"/>
            </a:solidFill>
          </a:ln>
        </p:spPr>
      </p:pic>
      <p:sp>
        <p:nvSpPr>
          <p:cNvPr id="6" name="Title 1">
            <a:extLst>
              <a:ext uri="{FF2B5EF4-FFF2-40B4-BE49-F238E27FC236}">
                <a16:creationId xmlns:a16="http://schemas.microsoft.com/office/drawing/2014/main" id="{5726AA2F-DD0A-40DB-9B6F-E81EA826CDC0}"/>
              </a:ext>
            </a:extLst>
          </p:cNvPr>
          <p:cNvSpPr txBox="1">
            <a:spLocks/>
          </p:cNvSpPr>
          <p:nvPr/>
        </p:nvSpPr>
        <p:spPr>
          <a:xfrm>
            <a:off x="4265237" y="-29692"/>
            <a:ext cx="3377876" cy="596900"/>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Mess Administration Features</a:t>
            </a:r>
          </a:p>
        </p:txBody>
      </p:sp>
    </p:spTree>
    <p:extLst>
      <p:ext uri="{BB962C8B-B14F-4D97-AF65-F5344CB8AC3E}">
        <p14:creationId xmlns:p14="http://schemas.microsoft.com/office/powerpoint/2010/main" val="41372739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a:latin typeface="Times New Roman" panose="02020603050405020304" charset="0"/>
                <a:cs typeface="Times New Roman" panose="02020603050405020304" charset="0"/>
              </a:rPr>
              <a:t>College administration Features</a:t>
            </a:r>
          </a:p>
        </p:txBody>
      </p:sp>
      <p:sp>
        <p:nvSpPr>
          <p:cNvPr id="3" name="Content Placeholder 2"/>
          <p:cNvSpPr>
            <a:spLocks noGrp="1"/>
          </p:cNvSpPr>
          <p:nvPr>
            <p:ph idx="1"/>
          </p:nvPr>
        </p:nvSpPr>
        <p:spPr/>
        <p:txBody>
          <a:bodyPr/>
          <a:lstStyle/>
          <a:p>
            <a:pPr marL="0" indent="0">
              <a:buNone/>
            </a:pPr>
            <a:r>
              <a:rPr lang="en-US">
                <a:latin typeface="Times New Roman" panose="02020603050405020304" charset="0"/>
                <a:cs typeface="Times New Roman" panose="02020603050405020304" charset="0"/>
                <a:sym typeface="+mn-ea"/>
              </a:rPr>
              <a:t>1.Have a track of number of students attending the mess for every meal hour.</a:t>
            </a:r>
          </a:p>
          <a:p>
            <a:pPr marL="0" indent="0">
              <a:buNone/>
            </a:pPr>
            <a:r>
              <a:rPr lang="en-US">
                <a:latin typeface="Times New Roman" panose="02020603050405020304" charset="0"/>
                <a:cs typeface="Times New Roman" panose="02020603050405020304" charset="0"/>
                <a:sym typeface="+mn-ea"/>
              </a:rPr>
              <a:t>2.Get statistics of the attendance on daywise,weekly and monthly basis.</a:t>
            </a:r>
            <a:endParaRPr lang="en-US">
              <a:latin typeface="Times New Roman" panose="02020603050405020304" charset="0"/>
              <a:cs typeface="Times New Roman" panose="02020603050405020304" charset="0"/>
            </a:endParaRPr>
          </a:p>
          <a:p>
            <a:pPr marL="0" indent="0">
              <a:buNone/>
            </a:pPr>
            <a:r>
              <a:rPr lang="en-US">
                <a:latin typeface="Times New Roman" panose="02020603050405020304" charset="0"/>
                <a:cs typeface="Times New Roman" panose="02020603050405020304" charset="0"/>
                <a:sym typeface="+mn-ea"/>
              </a:rPr>
              <a:t>3.View the feedback and suggestions received.</a:t>
            </a:r>
            <a:endParaRPr lang="en-US">
              <a:latin typeface="Times New Roman" panose="02020603050405020304" charset="0"/>
              <a:cs typeface="Times New Roman" panose="02020603050405020304" charset="0"/>
            </a:endParaRPr>
          </a:p>
          <a:p>
            <a:pPr marL="0" indent="0">
              <a:buNone/>
            </a:pPr>
            <a:r>
              <a:rPr lang="en-US">
                <a:latin typeface="Times New Roman" panose="02020603050405020304" charset="0"/>
                <a:cs typeface="Times New Roman" panose="02020603050405020304" charset="0"/>
                <a:sym typeface="+mn-ea"/>
              </a:rPr>
              <a:t>4.View the complaints posted by the students and resolve them.</a:t>
            </a:r>
            <a:endParaRPr lang="en-US">
              <a:latin typeface="Times New Roman" panose="02020603050405020304" charset="0"/>
              <a:cs typeface="Times New Roman" panose="02020603050405020304" charset="0"/>
            </a:endParaRPr>
          </a:p>
          <a:p>
            <a:pPr marL="0" indent="0">
              <a:buNone/>
            </a:pPr>
            <a:endParaRPr lang="en-US">
              <a:latin typeface="Times New Roman" panose="02020603050405020304" charset="0"/>
              <a:cs typeface="Times New Roman" panose="02020603050405020304" charset="0"/>
            </a:endParaRPr>
          </a:p>
          <a:p>
            <a:pPr marL="0" indent="0">
              <a:buNone/>
            </a:pP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726AA2F-DD0A-40DB-9B6F-E81EA826CDC0}"/>
              </a:ext>
            </a:extLst>
          </p:cNvPr>
          <p:cNvSpPr txBox="1">
            <a:spLocks/>
          </p:cNvSpPr>
          <p:nvPr/>
        </p:nvSpPr>
        <p:spPr>
          <a:xfrm>
            <a:off x="4407060" y="-79414"/>
            <a:ext cx="3738563" cy="596900"/>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500" b="1" dirty="0"/>
              <a:t>College Administration Features</a:t>
            </a:r>
          </a:p>
        </p:txBody>
      </p:sp>
      <p:pic>
        <p:nvPicPr>
          <p:cNvPr id="8" name="Content Placeholder 7">
            <a:extLst>
              <a:ext uri="{FF2B5EF4-FFF2-40B4-BE49-F238E27FC236}">
                <a16:creationId xmlns:a16="http://schemas.microsoft.com/office/drawing/2014/main" id="{BD96A213-9443-4815-9789-8F75017FD6E3}"/>
              </a:ext>
            </a:extLst>
          </p:cNvPr>
          <p:cNvPicPr>
            <a:picLocks noGrp="1" noChangeAspect="1"/>
          </p:cNvPicPr>
          <p:nvPr>
            <p:ph idx="1"/>
          </p:nvPr>
        </p:nvPicPr>
        <p:blipFill rotWithShape="1">
          <a:blip r:embed="rId2"/>
          <a:srcRect b="8967"/>
          <a:stretch/>
        </p:blipFill>
        <p:spPr>
          <a:xfrm>
            <a:off x="917498" y="517486"/>
            <a:ext cx="10357003" cy="6123396"/>
          </a:xfrm>
          <a:ln w="28575">
            <a:solidFill>
              <a:srgbClr val="0070C0"/>
            </a:solidFill>
          </a:ln>
        </p:spPr>
      </p:pic>
    </p:spTree>
    <p:extLst>
      <p:ext uri="{BB962C8B-B14F-4D97-AF65-F5344CB8AC3E}">
        <p14:creationId xmlns:p14="http://schemas.microsoft.com/office/powerpoint/2010/main" val="17193234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493</TotalTime>
  <Words>518</Words>
  <Application>Microsoft Office PowerPoint</Application>
  <PresentationFormat>Widescreen</PresentationFormat>
  <Paragraphs>77</Paragraphs>
  <Slides>26</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Arial</vt:lpstr>
      <vt:lpstr>Arial Rounded MT Bold</vt:lpstr>
      <vt:lpstr>Bahnschrift SemiBold Condensed</vt:lpstr>
      <vt:lpstr>Book Antiqua</vt:lpstr>
      <vt:lpstr>Calibri</vt:lpstr>
      <vt:lpstr>Calibri Light</vt:lpstr>
      <vt:lpstr>Times New Roman</vt:lpstr>
      <vt:lpstr>Office Theme</vt:lpstr>
      <vt:lpstr>PowerPoint Presentation</vt:lpstr>
      <vt:lpstr>PowerPoint Presentation</vt:lpstr>
      <vt:lpstr>Why this project?</vt:lpstr>
      <vt:lpstr>Sample Trail</vt:lpstr>
      <vt:lpstr>Student Features</vt:lpstr>
      <vt:lpstr>Mess Administration Features</vt:lpstr>
      <vt:lpstr>PowerPoint Presentation</vt:lpstr>
      <vt:lpstr>College administration Features</vt:lpstr>
      <vt:lpstr>PowerPoint Presentation</vt:lpstr>
      <vt:lpstr>Feedback </vt:lpstr>
      <vt:lpstr>Prototype </vt:lpstr>
      <vt:lpstr>Website Prototype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MESS ATTENDACE SYSTEM THROUGH  FACIAL AUTHENTICATION</dc:title>
  <dc:creator/>
  <cp:lastModifiedBy>devisrinivas.vasamsetti@gmail.com</cp:lastModifiedBy>
  <cp:revision>26</cp:revision>
  <dcterms:created xsi:type="dcterms:W3CDTF">2022-03-29T07:01:49Z</dcterms:created>
  <dcterms:modified xsi:type="dcterms:W3CDTF">2022-03-31T05:49:17Z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821FBC5FB8DF4C85A4808193FC48240C</vt:lpwstr>
  </property>
  <property fmtid="{D5CDD505-2E9C-101B-9397-08002B2CF9AE}" pid="3" name="KSOProductBuildVer">
    <vt:lpwstr>1033-11.2.0.11042</vt:lpwstr>
  </property>
</Properties>
</file>

<file path=docProps/thumbnail.jpeg>
</file>